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7" r:id="rId2"/>
    <p:sldId id="288" r:id="rId3"/>
    <p:sldId id="276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56" r:id="rId14"/>
    <p:sldId id="257" r:id="rId15"/>
    <p:sldId id="258" r:id="rId16"/>
    <p:sldId id="259" r:id="rId17"/>
    <p:sldId id="289" r:id="rId18"/>
    <p:sldId id="306" r:id="rId19"/>
    <p:sldId id="290" r:id="rId20"/>
    <p:sldId id="293" r:id="rId21"/>
    <p:sldId id="292" r:id="rId22"/>
    <p:sldId id="291" r:id="rId23"/>
    <p:sldId id="345" r:id="rId24"/>
    <p:sldId id="346" r:id="rId25"/>
    <p:sldId id="350" r:id="rId26"/>
    <p:sldId id="351" r:id="rId27"/>
    <p:sldId id="352" r:id="rId28"/>
    <p:sldId id="294" r:id="rId29"/>
    <p:sldId id="295" r:id="rId30"/>
    <p:sldId id="297" r:id="rId31"/>
    <p:sldId id="296" r:id="rId32"/>
    <p:sldId id="298" r:id="rId33"/>
    <p:sldId id="299" r:id="rId34"/>
    <p:sldId id="305" r:id="rId35"/>
    <p:sldId id="300" r:id="rId36"/>
    <p:sldId id="301" r:id="rId37"/>
    <p:sldId id="302" r:id="rId38"/>
    <p:sldId id="303" r:id="rId39"/>
    <p:sldId id="308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1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431BE-8D5B-426D-95B1-1968A09BFDA5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EEB08-38A3-4A04-808A-B881AAC3FA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5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" y="16776"/>
            <a:ext cx="11939451" cy="285149"/>
          </a:xfrm>
        </p:spPr>
        <p:txBody>
          <a:bodyPr>
            <a:noAutofit/>
          </a:bodyPr>
          <a:lstStyle>
            <a:lvl1pPr>
              <a:defRPr sz="1800" b="1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199" y="460904"/>
            <a:ext cx="12002590" cy="6305656"/>
          </a:xfrm>
        </p:spPr>
        <p:txBody>
          <a:bodyPr/>
          <a:lstStyle>
            <a:lvl1pPr>
              <a:defRPr sz="1600" b="1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000" b="1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 flipV="1">
            <a:off x="76200" y="333790"/>
            <a:ext cx="11939451" cy="95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7" descr="대학마크로고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45" y="32479"/>
            <a:ext cx="9350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78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5C446-2A18-4B05-A903-3F1577538E78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26FDE-69EA-4820-94B4-0982F5F9B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9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C446-2A18-4B05-A903-3F1577538E78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26FDE-69EA-4820-94B4-0982F5F9B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36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skim3068.tistory.com/3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interpolation(</a:t>
            </a:r>
            <a:r>
              <a:rPr lang="ko-KR" altLang="en-US" dirty="0"/>
              <a:t>보간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76250"/>
            <a:ext cx="119442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새로운 점을 만들기 위해 수많은 점들을 평균화시키는 것</a:t>
            </a:r>
            <a:r>
              <a:rPr lang="en-US" altLang="ko-KR" sz="1400" b="1" dirty="0"/>
              <a:t>.  </a:t>
            </a:r>
            <a:r>
              <a:rPr lang="ko-KR" altLang="en-US" sz="1400" b="1" dirty="0"/>
              <a:t>이 방법은 </a:t>
            </a:r>
            <a:r>
              <a:rPr lang="ko-KR" altLang="en-US" sz="1400" b="1" dirty="0" err="1"/>
              <a:t>샘플점들을</a:t>
            </a:r>
            <a:r>
              <a:rPr lang="ko-KR" altLang="en-US" sz="1400" b="1" dirty="0"/>
              <a:t> 직선으로 연결하지 않고 곡선으로 연결함으로써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본래 </a:t>
            </a:r>
            <a:r>
              <a:rPr lang="ko-KR" altLang="en-US" sz="1400" b="1" dirty="0" err="1"/>
              <a:t>신호파형에</a:t>
            </a:r>
            <a:r>
              <a:rPr lang="ko-KR" altLang="en-US" sz="1400" b="1" dirty="0"/>
              <a:t> 대한 변형을 최소화시켜 준다</a:t>
            </a:r>
            <a:r>
              <a:rPr lang="en-US" altLang="ko-KR" sz="1400" b="1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2. </a:t>
            </a:r>
            <a:r>
              <a:rPr lang="ko-KR" altLang="en-US" sz="1400" b="1" dirty="0" err="1"/>
              <a:t>영상신호의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표준방식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변환시</a:t>
            </a:r>
            <a:r>
              <a:rPr lang="ko-KR" altLang="en-US" sz="1400" b="1" dirty="0"/>
              <a:t> 기존의 정보로부터 새로운 정보를 만들어야 하는데 가령 </a:t>
            </a:r>
            <a:r>
              <a:rPr lang="en-US" altLang="ko-KR" sz="1400" b="1" dirty="0"/>
              <a:t>525</a:t>
            </a:r>
            <a:r>
              <a:rPr lang="ko-KR" altLang="en-US" sz="1400" b="1" dirty="0"/>
              <a:t>라인에서 </a:t>
            </a:r>
            <a:r>
              <a:rPr lang="en-US" altLang="ko-KR" sz="1400" b="1" dirty="0"/>
              <a:t>625</a:t>
            </a:r>
            <a:r>
              <a:rPr lang="ko-KR" altLang="en-US" sz="1400" b="1" dirty="0"/>
              <a:t>라인을 만들 때 처리되는 방식을 말한다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출처</a:t>
            </a:r>
            <a:r>
              <a:rPr lang="en-US" altLang="ko-KR" sz="1400" b="1" dirty="0"/>
              <a:t>: </a:t>
            </a:r>
            <a:r>
              <a:rPr lang="ko-KR" altLang="en-US" sz="1400" b="1" dirty="0"/>
              <a:t>네이버 지식백과 </a:t>
            </a:r>
            <a:r>
              <a:rPr lang="en-US" altLang="ko-KR" sz="1400" dirty="0">
                <a:hlinkClick r:id="rId2"/>
              </a:rPr>
              <a:t>https://iskim3068.tistory.com/35</a:t>
            </a:r>
            <a:r>
              <a:rPr lang="ko-KR" altLang="en-US" sz="1400" dirty="0"/>
              <a:t> 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ikfluencer</a:t>
            </a:r>
            <a:r>
              <a:rPr lang="en-US" altLang="ko-KR" sz="1400" dirty="0"/>
              <a:t>]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762250"/>
            <a:ext cx="4886325" cy="333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7650" y="239291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선형보간법</a:t>
            </a:r>
            <a:endParaRPr lang="ko-KR" altLang="en-US" sz="14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87" y="2762250"/>
            <a:ext cx="5153025" cy="4076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55500" y="236560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라그랑제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보간법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60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81" y="636587"/>
            <a:ext cx="8391525" cy="4524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9610" y="35718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002060"/>
                </a:solidFill>
              </a:rPr>
              <a:t>변환행렬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0018" y="5305425"/>
            <a:ext cx="700364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2060"/>
                </a:solidFill>
              </a:rPr>
              <a:t>이러한 변환 행렬을 직접 만들기는 </a:t>
            </a:r>
            <a:r>
              <a:rPr lang="en-US" altLang="ko-KR" dirty="0">
                <a:solidFill>
                  <a:srgbClr val="002060"/>
                </a:solidFill>
              </a:rPr>
              <a:t>???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</a:rPr>
              <a:t>cv2</a:t>
            </a:r>
            <a:r>
              <a:rPr lang="ko-KR" altLang="en-US" dirty="0">
                <a:solidFill>
                  <a:srgbClr val="002060"/>
                </a:solidFill>
              </a:rPr>
              <a:t>의 함수를 이용한다</a:t>
            </a:r>
            <a:r>
              <a:rPr lang="en-US" altLang="ko-KR" dirty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2060"/>
                </a:solidFill>
              </a:rPr>
              <a:t>확대</a:t>
            </a:r>
            <a:r>
              <a:rPr lang="en-US" altLang="ko-KR" dirty="0">
                <a:solidFill>
                  <a:srgbClr val="002060"/>
                </a:solidFill>
              </a:rPr>
              <a:t>/</a:t>
            </a:r>
            <a:r>
              <a:rPr lang="ko-KR" altLang="en-US" dirty="0" err="1">
                <a:solidFill>
                  <a:srgbClr val="002060"/>
                </a:solidFill>
              </a:rPr>
              <a:t>축소비율</a:t>
            </a:r>
            <a:r>
              <a:rPr lang="ko-KR" altLang="en-US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: scale, </a:t>
            </a:r>
            <a:r>
              <a:rPr lang="ko-KR" altLang="en-US" dirty="0">
                <a:solidFill>
                  <a:srgbClr val="002060"/>
                </a:solidFill>
              </a:rPr>
              <a:t>회전 각도 </a:t>
            </a:r>
            <a:r>
              <a:rPr lang="en-US" altLang="ko-KR" dirty="0">
                <a:solidFill>
                  <a:srgbClr val="002060"/>
                </a:solidFill>
              </a:rPr>
              <a:t>: theta, </a:t>
            </a:r>
            <a:r>
              <a:rPr lang="ko-KR" altLang="en-US" dirty="0">
                <a:solidFill>
                  <a:srgbClr val="002060"/>
                </a:solidFill>
              </a:rPr>
              <a:t>회전 중심점 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en-US" altLang="ko-KR" dirty="0" err="1">
                <a:solidFill>
                  <a:srgbClr val="002060"/>
                </a:solidFill>
              </a:rPr>
              <a:t>center.x</a:t>
            </a:r>
            <a:r>
              <a:rPr lang="en-US" altLang="ko-KR" dirty="0">
                <a:solidFill>
                  <a:srgbClr val="002060"/>
                </a:solidFill>
              </a:rPr>
              <a:t> y  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49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43" y="2255788"/>
            <a:ext cx="100965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6643" y="714375"/>
            <a:ext cx="9531071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2060"/>
                </a:solidFill>
              </a:rPr>
              <a:t>변환 행렬을  만들어</a:t>
            </a:r>
            <a:r>
              <a:rPr lang="en-US" altLang="ko-KR" sz="2400" b="1" dirty="0">
                <a:solidFill>
                  <a:srgbClr val="002060"/>
                </a:solidFill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</a:rPr>
              <a:t>주는 </a:t>
            </a:r>
            <a:r>
              <a:rPr lang="en-US" altLang="ko-KR" sz="2400" b="1" dirty="0">
                <a:solidFill>
                  <a:srgbClr val="002060"/>
                </a:solidFill>
              </a:rPr>
              <a:t>cv2</a:t>
            </a:r>
            <a:r>
              <a:rPr lang="ko-KR" altLang="en-US" sz="2400" b="1" dirty="0">
                <a:solidFill>
                  <a:srgbClr val="002060"/>
                </a:solidFill>
              </a:rPr>
              <a:t>의 함수</a:t>
            </a:r>
            <a:r>
              <a:rPr lang="en-US" altLang="ko-KR" sz="2400" b="1" dirty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2060"/>
                </a:solidFill>
              </a:rPr>
              <a:t>확대</a:t>
            </a:r>
            <a:r>
              <a:rPr lang="en-US" altLang="ko-KR" sz="2400" b="1" dirty="0">
                <a:solidFill>
                  <a:srgbClr val="002060"/>
                </a:solidFill>
              </a:rPr>
              <a:t>/</a:t>
            </a:r>
            <a:r>
              <a:rPr lang="ko-KR" altLang="en-US" sz="2400" b="1" dirty="0" err="1">
                <a:solidFill>
                  <a:srgbClr val="002060"/>
                </a:solidFill>
              </a:rPr>
              <a:t>축소비율</a:t>
            </a:r>
            <a:r>
              <a:rPr lang="ko-KR" altLang="en-US" sz="2400" b="1" dirty="0">
                <a:solidFill>
                  <a:srgbClr val="002060"/>
                </a:solidFill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</a:rPr>
              <a:t>: scale, </a:t>
            </a:r>
            <a:r>
              <a:rPr lang="ko-KR" altLang="en-US" sz="2400" b="1" dirty="0">
                <a:solidFill>
                  <a:srgbClr val="002060"/>
                </a:solidFill>
              </a:rPr>
              <a:t>회전 각도 </a:t>
            </a:r>
            <a:r>
              <a:rPr lang="en-US" altLang="ko-KR" sz="2400" b="1" dirty="0">
                <a:solidFill>
                  <a:srgbClr val="002060"/>
                </a:solidFill>
              </a:rPr>
              <a:t>: theta, </a:t>
            </a:r>
            <a:r>
              <a:rPr lang="ko-KR" altLang="en-US" sz="2400" b="1" dirty="0">
                <a:solidFill>
                  <a:srgbClr val="002060"/>
                </a:solidFill>
              </a:rPr>
              <a:t>회전 중심점 </a:t>
            </a:r>
            <a:r>
              <a:rPr lang="en-US" altLang="ko-KR" sz="2400" b="1" dirty="0">
                <a:solidFill>
                  <a:srgbClr val="002060"/>
                </a:solidFill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</a:rPr>
              <a:t>center.x</a:t>
            </a:r>
            <a:r>
              <a:rPr lang="en-US" altLang="ko-KR" sz="2400" b="1" dirty="0">
                <a:solidFill>
                  <a:srgbClr val="002060"/>
                </a:solidFill>
              </a:rPr>
              <a:t> y  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609600"/>
            <a:ext cx="5915025" cy="304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5" y="3405187"/>
            <a:ext cx="3612208" cy="338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12" y="3405187"/>
            <a:ext cx="3632727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영상 출력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/>
              <a:t>capture = cv2.VideoCapture(0)</a:t>
            </a:r>
          </a:p>
          <a:p>
            <a:r>
              <a:rPr lang="en-US" altLang="ko-KR" dirty="0" err="1"/>
              <a:t>capture.set</a:t>
            </a:r>
            <a:r>
              <a:rPr lang="en-US" altLang="ko-KR" dirty="0"/>
              <a:t>(cv2.CAP_PROP_FRAME_WIDTH, 640)</a:t>
            </a:r>
          </a:p>
          <a:p>
            <a:r>
              <a:rPr lang="en-US" altLang="ko-KR" dirty="0" err="1"/>
              <a:t>capture.set</a:t>
            </a:r>
            <a:r>
              <a:rPr lang="en-US" altLang="ko-KR" dirty="0"/>
              <a:t>(cv2.CAP_PROP_FRAME_HEIGHT, 480)</a:t>
            </a:r>
          </a:p>
          <a:p>
            <a:endParaRPr lang="en-US" altLang="ko-KR" dirty="0"/>
          </a:p>
          <a:p>
            <a:r>
              <a:rPr lang="en-US" altLang="ko-KR" dirty="0"/>
              <a:t>while True:</a:t>
            </a:r>
          </a:p>
          <a:p>
            <a:r>
              <a:rPr lang="en-US" altLang="ko-KR" dirty="0"/>
              <a:t>    ret, frame = </a:t>
            </a:r>
            <a:r>
              <a:rPr lang="en-US" altLang="ko-KR" dirty="0" err="1"/>
              <a:t>capture.read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cv2.imshow("</a:t>
            </a:r>
            <a:r>
              <a:rPr lang="en-US" altLang="ko-KR" dirty="0" err="1"/>
              <a:t>VideoFrame</a:t>
            </a:r>
            <a:r>
              <a:rPr lang="en-US" altLang="ko-KR" dirty="0"/>
              <a:t>", frame)</a:t>
            </a:r>
          </a:p>
          <a:p>
            <a:r>
              <a:rPr lang="en-US" altLang="ko-KR" dirty="0"/>
              <a:t>    if cv2.waitKey(1) == </a:t>
            </a:r>
            <a:r>
              <a:rPr lang="en-US" altLang="ko-KR" dirty="0" err="1"/>
              <a:t>ord</a:t>
            </a:r>
            <a:r>
              <a:rPr lang="en-US" altLang="ko-KR" dirty="0"/>
              <a:t>('q'): break</a:t>
            </a:r>
          </a:p>
          <a:p>
            <a:r>
              <a:rPr lang="en-US" altLang="ko-KR" dirty="0"/>
              <a:t>    #if cv2.waitKey(1) &gt; 0: break</a:t>
            </a:r>
          </a:p>
          <a:p>
            <a:endParaRPr lang="en-US" altLang="ko-KR" dirty="0"/>
          </a:p>
          <a:p>
            <a:r>
              <a:rPr lang="en-US" altLang="ko-KR" dirty="0" err="1"/>
              <a:t>capture.release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cv2.destroyAllWindows()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92979" y="4501316"/>
            <a:ext cx="853791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cv2.VideoCapture(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n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)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을 이용하여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내장 카메라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 또는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외장 카메라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에서 영상을 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받아</a:t>
            </a:r>
            <a:r>
              <a:rPr lang="ko-KR" altLang="en-US" sz="1600" dirty="0" err="1">
                <a:solidFill>
                  <a:srgbClr val="24292E"/>
                </a:solidFill>
                <a:ea typeface="Noto Sans KR"/>
              </a:rPr>
              <a:t>옴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.</a:t>
            </a:r>
            <a:endParaRPr lang="ko-KR" altLang="ko-KR" sz="1600" dirty="0"/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n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은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카메라의 장치 번호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를 의미</a:t>
            </a: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함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노트북을 이용할 경우, 내장 카메라가 존재하므로 카메라의 장치 번호는 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0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이 </a:t>
            </a: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됨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.</a:t>
            </a:r>
            <a:endParaRPr lang="ko-KR" altLang="ko-KR" sz="1600" dirty="0"/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카메라를 추가적으로 연결하여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외장 카메라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를 사용하는 경우, 장치 번호가 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1~n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까지 변화</a:t>
            </a: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함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.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6731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01925"/>
            <a:ext cx="991047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capture.set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(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option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, 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n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)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을 이용하여 카메라의 속성을 설정.</a:t>
            </a:r>
            <a:endParaRPr lang="ko-KR" altLang="ko-KR" sz="1600" dirty="0"/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option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은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프레임의 너비와 </a:t>
            </a:r>
            <a:r>
              <a:rPr lang="ko-KR" altLang="ko-KR" sz="1600" b="1" dirty="0" err="1">
                <a:solidFill>
                  <a:srgbClr val="24292E"/>
                </a:solidFill>
                <a:ea typeface="Noto Sans KR"/>
              </a:rPr>
              <a:t>높이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등의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속성을 설정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 / 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의 경우 해당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너비와 높이의 값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을 의미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 </a:t>
            </a: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함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capture.read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()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를 이용하여 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카메라의 상태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 및 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프레임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을 받아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 </a:t>
            </a: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옴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.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ret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은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카메라의 상태가 저장되며 정상 작동할 경우 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True</a:t>
            </a:r>
            <a:r>
              <a:rPr lang="en-US" altLang="ko-KR" sz="1600" dirty="0">
                <a:solidFill>
                  <a:srgbClr val="000000"/>
                </a:solidFill>
                <a:ea typeface="Noto Sans KR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a typeface="Noto Sans KR"/>
              </a:rPr>
              <a:t>작동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하지 않을 경우 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False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를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반환</a:t>
            </a:r>
            <a:endParaRPr lang="ko-KR" altLang="ko-KR" sz="1600" dirty="0"/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frame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에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현재 프레임이 저장됩니다.</a:t>
            </a:r>
            <a:endParaRPr lang="ko-KR" altLang="ko-KR" sz="1600" dirty="0"/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cv2.imshow("윈도우 창 제목", 이미지)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를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이용하여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윈도우 창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에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이미지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를 띄웁니다.</a:t>
            </a:r>
            <a:endParaRPr lang="ko-KR" altLang="ko-KR" sz="1600" dirty="0"/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if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문을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이용하여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키 입력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이 있을 때 까지 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while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문을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반복</a:t>
            </a: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함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.</a:t>
            </a:r>
            <a:endParaRPr lang="ko-KR" altLang="ko-KR" sz="1600" dirty="0"/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cv2.waitkey(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time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)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이며 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time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마다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키 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입력상태를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받아</a:t>
            </a: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오며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 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키가 입력될 경우, 해당 키의 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아스키 값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을 반환</a:t>
            </a: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함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이 경우 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어떤 키라도 누를 경우, 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break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하여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 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while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문을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종료합니다.</a:t>
            </a:r>
            <a:endParaRPr lang="ko-KR" altLang="ko-KR" sz="1600" dirty="0"/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 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time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이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 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0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일 경우, 지속적으로 검사하여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프레임이 넘어가지 않</a:t>
            </a:r>
            <a:r>
              <a:rPr lang="ko-KR" altLang="en-US" sz="1600" b="1" dirty="0">
                <a:solidFill>
                  <a:srgbClr val="24292E"/>
                </a:solidFill>
                <a:ea typeface="Noto Sans KR"/>
              </a:rPr>
              <a:t>으니 주의</a:t>
            </a:r>
            <a:r>
              <a:rPr lang="en-US" altLang="ko-KR" sz="1600" b="1" dirty="0">
                <a:solidFill>
                  <a:srgbClr val="24292E"/>
                </a:solidFill>
                <a:ea typeface="Noto Sans KR"/>
              </a:rPr>
              <a:t>!</a:t>
            </a:r>
            <a:endParaRPr lang="ko-KR" altLang="ko-KR" sz="1600" dirty="0">
              <a:solidFill>
                <a:srgbClr val="24292E"/>
              </a:solidFill>
              <a:ea typeface="Noto Sans KR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if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 cv2.waitKey(1) == 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ord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('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q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'): 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break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으로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사용할 경우, 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q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가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입력될 때 </a:t>
            </a: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while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문을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종료</a:t>
            </a:r>
            <a:r>
              <a:rPr lang="ko-KR" altLang="en-US" sz="1600" dirty="0">
                <a:solidFill>
                  <a:srgbClr val="24292E"/>
                </a:solidFill>
                <a:ea typeface="Noto Sans KR"/>
              </a:rPr>
              <a:t>함</a:t>
            </a:r>
            <a:r>
              <a:rPr lang="en-US" altLang="ko-KR" sz="1600" dirty="0">
                <a:solidFill>
                  <a:srgbClr val="24292E"/>
                </a:solidFill>
                <a:ea typeface="Noto Sans KR"/>
              </a:rPr>
              <a:t>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ea typeface="Noto Sans KR"/>
              </a:rPr>
              <a:t>capture.relase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()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를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통하여 카메라 장치에서 받아온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메모리를 해제</a:t>
            </a:r>
            <a:r>
              <a:rPr lang="ko-KR" altLang="en-US" sz="1600" b="1" dirty="0">
                <a:solidFill>
                  <a:srgbClr val="24292E"/>
                </a:solidFill>
                <a:ea typeface="Noto Sans KR"/>
              </a:rPr>
              <a:t>함</a:t>
            </a:r>
            <a:r>
              <a:rPr lang="en-US" altLang="ko-KR" sz="1600" b="1" dirty="0">
                <a:solidFill>
                  <a:srgbClr val="24292E"/>
                </a:solidFill>
                <a:ea typeface="Noto Sans KR"/>
              </a:rPr>
              <a:t>.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cv2.destroyAllWindows()</a:t>
            </a: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를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이용하여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모든 </a:t>
            </a:r>
            <a:r>
              <a:rPr lang="ko-KR" altLang="ko-KR" sz="1600" b="1" dirty="0" err="1">
                <a:solidFill>
                  <a:srgbClr val="24292E"/>
                </a:solidFill>
                <a:ea typeface="Noto Sans KR"/>
              </a:rPr>
              <a:t>윈도우창을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 </a:t>
            </a:r>
            <a:r>
              <a:rPr lang="en-US" altLang="ko-KR" sz="1600" b="1" dirty="0">
                <a:solidFill>
                  <a:srgbClr val="24292E"/>
                </a:solidFill>
                <a:ea typeface="Noto Sans KR"/>
              </a:rPr>
              <a:t>close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.</a:t>
            </a:r>
            <a:endParaRPr lang="ko-KR" altLang="ko-KR" sz="1600" dirty="0"/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dirty="0" err="1">
                <a:solidFill>
                  <a:srgbClr val="24292E"/>
                </a:solidFill>
                <a:ea typeface="Noto Sans KR"/>
              </a:rPr>
              <a:t>Tip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 : </a:t>
            </a:r>
            <a:r>
              <a:rPr lang="ko-KR" altLang="ko-KR" sz="1600" dirty="0">
                <a:solidFill>
                  <a:srgbClr val="000000"/>
                </a:solidFill>
                <a:ea typeface="Noto Sans KR"/>
              </a:rPr>
              <a:t>cv2.destroyWindow("윈도우 창 제목")</a:t>
            </a:r>
            <a:r>
              <a:rPr lang="ko-KR" altLang="ko-KR" sz="1600" dirty="0">
                <a:solidFill>
                  <a:srgbClr val="24292E"/>
                </a:solidFill>
                <a:ea typeface="Noto Sans KR"/>
              </a:rPr>
              <a:t>을 이용하여 </a:t>
            </a:r>
            <a:r>
              <a:rPr lang="ko-KR" altLang="ko-KR" sz="1600" b="1" dirty="0">
                <a:solidFill>
                  <a:srgbClr val="24292E"/>
                </a:solidFill>
                <a:ea typeface="Noto Sans KR"/>
              </a:rPr>
              <a:t>특정 윈도우 창만 닫을 수 있습니다.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629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468966"/>
            <a:ext cx="7779003" cy="61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1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46123" cy="21365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931" y="2136531"/>
            <a:ext cx="83820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9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Addition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4055762"/>
            <a:ext cx="2752725" cy="2343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38150"/>
            <a:ext cx="6560914" cy="3314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25" y="4055762"/>
            <a:ext cx="2724150" cy="23526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05475" y="2647950"/>
            <a:ext cx="257175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695325"/>
            <a:ext cx="95631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36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Subtraction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485775"/>
            <a:ext cx="88106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1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합치기</a:t>
            </a:r>
          </a:p>
        </p:txBody>
      </p:sp>
      <p:pic>
        <p:nvPicPr>
          <p:cNvPr id="6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493712"/>
            <a:ext cx="5324475" cy="2600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95725" y="2639493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257 % 256 = 1 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256 % 256 = 0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5025" y="119062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많이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 dirty="0">
                <a:solidFill>
                  <a:srgbClr val="002060"/>
                </a:solidFill>
              </a:rPr>
              <a:t>사용됨</a:t>
            </a:r>
            <a:r>
              <a:rPr lang="en-US" altLang="ko-KR" dirty="0">
                <a:solidFill>
                  <a:srgbClr val="002060"/>
                </a:solidFill>
              </a:rPr>
              <a:t>.</a:t>
            </a:r>
            <a:endParaRPr lang="ko-KR" altLang="en-US" dirty="0">
              <a:solidFill>
                <a:srgbClr val="00206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400675" y="1375291"/>
            <a:ext cx="40957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7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cv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사용되는</a:t>
            </a:r>
            <a:r>
              <a:rPr lang="en-US" altLang="ko-KR" dirty="0"/>
              <a:t> </a:t>
            </a:r>
            <a:r>
              <a:rPr lang="ko-KR" altLang="en-US" dirty="0"/>
              <a:t>보간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876299"/>
            <a:ext cx="8029575" cy="55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754"/>
            <a:ext cx="6708771" cy="63018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392" y="590549"/>
            <a:ext cx="4977259" cy="60102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449050" y="3276600"/>
            <a:ext cx="419100" cy="2495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15175" y="3067050"/>
            <a:ext cx="304800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42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536575"/>
            <a:ext cx="8760551" cy="5054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74" y="4090987"/>
            <a:ext cx="7007032" cy="1414463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314450" y="1962150"/>
            <a:ext cx="7522301" cy="2857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1028700" y="1666875"/>
            <a:ext cx="4943475" cy="95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66850" y="2309019"/>
            <a:ext cx="41529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932725" y="4724400"/>
            <a:ext cx="4982800" cy="5476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4932725" y="5230812"/>
            <a:ext cx="4982800" cy="5476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72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17" y="552450"/>
            <a:ext cx="10384854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19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IMG Diff </a:t>
            </a:r>
            <a:r>
              <a:rPr lang="ko-KR" altLang="en-US" dirty="0"/>
              <a:t>차 영상 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88" y="777982"/>
            <a:ext cx="5086350" cy="41433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997" y="777982"/>
            <a:ext cx="4219575" cy="3895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98" y="5308146"/>
            <a:ext cx="2142739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3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49" y="301925"/>
            <a:ext cx="4080375" cy="32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49" y="3618000"/>
            <a:ext cx="4032337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69" y="301925"/>
            <a:ext cx="4032336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869" y="3618000"/>
            <a:ext cx="405252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enumerate</a:t>
            </a:r>
            <a:r>
              <a:rPr lang="ko-KR" altLang="en-US" dirty="0"/>
              <a:t> 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184" y="788024"/>
            <a:ext cx="4867249" cy="30382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8" y="594891"/>
            <a:ext cx="4256105" cy="60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2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3" y="559201"/>
            <a:ext cx="2066092" cy="62261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455" y="559201"/>
            <a:ext cx="2235832" cy="62196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74" y="643908"/>
            <a:ext cx="2151095" cy="13713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574" y="2015231"/>
            <a:ext cx="2151095" cy="26988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574" y="4714120"/>
            <a:ext cx="2336320" cy="17488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94" y="643908"/>
            <a:ext cx="2571708" cy="13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9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12" y="2610035"/>
            <a:ext cx="5454813" cy="28128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2" y="2610035"/>
            <a:ext cx="3372023" cy="3210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2323" y="995154"/>
            <a:ext cx="71056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enumerate</a:t>
            </a:r>
            <a:r>
              <a:rPr lang="ko-KR" altLang="en-US" sz="1400" b="1" dirty="0"/>
              <a:t>함수는 </a:t>
            </a:r>
            <a:r>
              <a:rPr lang="ko-KR" altLang="en-US" sz="1400" b="1" dirty="0" err="1"/>
              <a:t>반복문</a:t>
            </a:r>
            <a:r>
              <a:rPr lang="ko-KR" altLang="en-US" sz="1400" b="1" dirty="0"/>
              <a:t> 사용시 몇 번째 반복인지 실행 횟수를 알고 싶을 때 사용됨</a:t>
            </a:r>
            <a:r>
              <a:rPr lang="en-US" altLang="ko-KR" sz="1400" b="1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인덱스 번호와 해당 원소 값을 </a:t>
            </a:r>
            <a:r>
              <a:rPr lang="en-US" altLang="ko-KR" sz="1400" b="1" dirty="0"/>
              <a:t>tuple</a:t>
            </a:r>
            <a:r>
              <a:rPr lang="ko-KR" altLang="en-US" sz="1400" b="1" dirty="0"/>
              <a:t>형태로 반환해 준다</a:t>
            </a:r>
            <a:r>
              <a:rPr lang="en-US" altLang="ko-KR" sz="1400" b="1" dirty="0"/>
              <a:t>.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4353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Threshold</a:t>
            </a:r>
            <a:r>
              <a:rPr lang="ko-KR" altLang="en-US" dirty="0"/>
              <a:t>를 이용한 이진화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6762"/>
            <a:ext cx="10544814" cy="57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561975"/>
            <a:ext cx="11649075" cy="552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4" y="1374474"/>
            <a:ext cx="7036219" cy="43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7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944" y="560387"/>
            <a:ext cx="86106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98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75" y="16776"/>
            <a:ext cx="5671222" cy="67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9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18" y="688975"/>
            <a:ext cx="10143331" cy="56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456" y="727074"/>
            <a:ext cx="8165231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73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Adaptive </a:t>
            </a:r>
            <a:r>
              <a:rPr lang="en-US" altLang="ko-KR" dirty="0" err="1"/>
              <a:t>Thresholding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87"/>
            <a:ext cx="12144375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60174"/>
            <a:ext cx="8479125" cy="3933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" y="5193999"/>
            <a:ext cx="6048853" cy="15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4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4" y="600074"/>
            <a:ext cx="6486525" cy="564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8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6" y="2238375"/>
            <a:ext cx="11877675" cy="14187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74800"/>
            <a:ext cx="11673038" cy="1682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" y="3993850"/>
            <a:ext cx="73437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30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547687"/>
            <a:ext cx="7038975" cy="2352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6" y="3027062"/>
            <a:ext cx="11864044" cy="1459214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27282"/>
              </p:ext>
            </p:extLst>
          </p:nvPr>
        </p:nvGraphicFramePr>
        <p:xfrm>
          <a:off x="2117726" y="4901141"/>
          <a:ext cx="2682873" cy="1699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291">
                  <a:extLst>
                    <a:ext uri="{9D8B030D-6E8A-4147-A177-3AD203B41FA5}">
                      <a16:colId xmlns:a16="http://schemas.microsoft.com/office/drawing/2014/main" val="3630177190"/>
                    </a:ext>
                  </a:extLst>
                </a:gridCol>
                <a:gridCol w="894291">
                  <a:extLst>
                    <a:ext uri="{9D8B030D-6E8A-4147-A177-3AD203B41FA5}">
                      <a16:colId xmlns:a16="http://schemas.microsoft.com/office/drawing/2014/main" val="2860059925"/>
                    </a:ext>
                  </a:extLst>
                </a:gridCol>
                <a:gridCol w="894291">
                  <a:extLst>
                    <a:ext uri="{9D8B030D-6E8A-4147-A177-3AD203B41FA5}">
                      <a16:colId xmlns:a16="http://schemas.microsoft.com/office/drawing/2014/main" val="1082319463"/>
                    </a:ext>
                  </a:extLst>
                </a:gridCol>
              </a:tblGrid>
              <a:tr h="566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79568"/>
                  </a:ext>
                </a:extLst>
              </a:tr>
              <a:tr h="566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93374"/>
                  </a:ext>
                </a:extLst>
              </a:tr>
              <a:tr h="566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75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09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930" y="431800"/>
            <a:ext cx="8556878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82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06" y="655637"/>
            <a:ext cx="108870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08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163" y="83451"/>
            <a:ext cx="9917837" cy="67745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669667"/>
            <a:ext cx="21130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File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-&gt; setting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아래의 패키지들을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인스톨한다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dirty="0" err="1"/>
              <a:t>numpy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dirty="0" err="1"/>
              <a:t>matplotlib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-pandas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267325" y="2876550"/>
            <a:ext cx="1323975" cy="276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19700" y="5934075"/>
            <a:ext cx="1323975" cy="409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674" y="1685330"/>
            <a:ext cx="32670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5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779461"/>
            <a:ext cx="9961986" cy="4792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0025" y="2806460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가로 </a:t>
            </a:r>
            <a:r>
              <a:rPr lang="en-US" altLang="ko-KR" sz="1600" b="1" dirty="0">
                <a:solidFill>
                  <a:srgbClr val="002060"/>
                </a:solidFill>
              </a:rPr>
              <a:t>2</a:t>
            </a:r>
            <a:r>
              <a:rPr lang="ko-KR" altLang="en-US" sz="1600" b="1" dirty="0">
                <a:solidFill>
                  <a:srgbClr val="002060"/>
                </a:solidFill>
              </a:rPr>
              <a:t>배 확대</a:t>
            </a:r>
            <a:r>
              <a:rPr lang="en-US" altLang="ko-KR" sz="1600" b="1" dirty="0">
                <a:solidFill>
                  <a:srgbClr val="002060"/>
                </a:solidFill>
              </a:rPr>
              <a:t>,</a:t>
            </a:r>
            <a:r>
              <a:rPr lang="ko-KR" altLang="en-US" sz="1600" b="1" dirty="0">
                <a:solidFill>
                  <a:srgbClr val="002060"/>
                </a:solidFill>
              </a:rPr>
              <a:t> 세로 두배 확대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7250" y="4625735"/>
            <a:ext cx="3235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가로 </a:t>
            </a:r>
            <a:r>
              <a:rPr lang="en-US" altLang="ko-KR" sz="1600" b="1" dirty="0">
                <a:solidFill>
                  <a:srgbClr val="002060"/>
                </a:solidFill>
              </a:rPr>
              <a:t>0.5</a:t>
            </a:r>
            <a:r>
              <a:rPr lang="ko-KR" altLang="en-US" sz="1600" b="1" dirty="0">
                <a:solidFill>
                  <a:srgbClr val="002060"/>
                </a:solidFill>
              </a:rPr>
              <a:t>배 확대</a:t>
            </a:r>
            <a:r>
              <a:rPr lang="en-US" altLang="ko-KR" sz="1600" b="1" dirty="0">
                <a:solidFill>
                  <a:srgbClr val="002060"/>
                </a:solidFill>
              </a:rPr>
              <a:t>,</a:t>
            </a:r>
            <a:r>
              <a:rPr lang="ko-KR" altLang="en-US" sz="1600" b="1" dirty="0">
                <a:solidFill>
                  <a:srgbClr val="002060"/>
                </a:solidFill>
              </a:rPr>
              <a:t> 세로 </a:t>
            </a:r>
            <a:r>
              <a:rPr lang="en-US" altLang="ko-KR" sz="1600" b="1" dirty="0">
                <a:solidFill>
                  <a:srgbClr val="002060"/>
                </a:solidFill>
              </a:rPr>
              <a:t>0.5</a:t>
            </a:r>
            <a:r>
              <a:rPr lang="ko-KR" altLang="en-US" sz="1600" b="1" dirty="0">
                <a:solidFill>
                  <a:srgbClr val="002060"/>
                </a:solidFill>
              </a:rPr>
              <a:t>배 확대</a:t>
            </a:r>
          </a:p>
        </p:txBody>
      </p:sp>
    </p:spTree>
    <p:extLst>
      <p:ext uri="{BB962C8B-B14F-4D97-AF65-F5344CB8AC3E}">
        <p14:creationId xmlns:p14="http://schemas.microsoft.com/office/powerpoint/2010/main" val="402945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확대 </a:t>
            </a:r>
            <a:r>
              <a:rPr lang="en-US" altLang="ko-KR" dirty="0" err="1"/>
              <a:t>CoLab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5300"/>
            <a:ext cx="8424638" cy="58959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5" y="16777"/>
            <a:ext cx="2872762" cy="68412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115675" y="2457450"/>
            <a:ext cx="238125" cy="152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087100" y="4543425"/>
            <a:ext cx="209550" cy="1619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277600" y="6581775"/>
            <a:ext cx="234337" cy="2762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476980" y="1675596"/>
            <a:ext cx="4023858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2060"/>
                </a:solidFill>
              </a:rPr>
              <a:t>colab</a:t>
            </a:r>
            <a:r>
              <a:rPr lang="ko-KR" altLang="en-US" sz="1400" b="1" dirty="0">
                <a:solidFill>
                  <a:srgbClr val="002060"/>
                </a:solidFill>
              </a:rPr>
              <a:t>에서는 확대</a:t>
            </a:r>
            <a:r>
              <a:rPr lang="en-US" altLang="ko-KR" sz="1400" b="1" dirty="0">
                <a:solidFill>
                  <a:srgbClr val="002060"/>
                </a:solidFill>
              </a:rPr>
              <a:t>/</a:t>
            </a:r>
            <a:r>
              <a:rPr lang="ko-KR" altLang="en-US" sz="1400" b="1" dirty="0">
                <a:solidFill>
                  <a:srgbClr val="002060"/>
                </a:solidFill>
              </a:rPr>
              <a:t>축소된 크기로 보여주지 않고</a:t>
            </a:r>
            <a:endParaRPr lang="en-US" altLang="ko-KR" sz="14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2060"/>
                </a:solidFill>
              </a:rPr>
              <a:t>가로</a:t>
            </a:r>
            <a:r>
              <a:rPr lang="en-US" altLang="ko-KR" sz="1400" b="1" dirty="0">
                <a:solidFill>
                  <a:srgbClr val="002060"/>
                </a:solidFill>
              </a:rPr>
              <a:t>/</a:t>
            </a:r>
            <a:r>
              <a:rPr lang="ko-KR" altLang="en-US" sz="1400" b="1" dirty="0">
                <a:solidFill>
                  <a:srgbClr val="002060"/>
                </a:solidFill>
              </a:rPr>
              <a:t>세로의 스케일을 변화시켜 확대</a:t>
            </a:r>
            <a:r>
              <a:rPr lang="en-US" altLang="ko-KR" sz="1400" b="1" dirty="0">
                <a:solidFill>
                  <a:srgbClr val="002060"/>
                </a:solidFill>
              </a:rPr>
              <a:t>/</a:t>
            </a:r>
            <a:r>
              <a:rPr lang="ko-KR" altLang="en-US" sz="1400" b="1" dirty="0">
                <a:solidFill>
                  <a:srgbClr val="002060"/>
                </a:solidFill>
              </a:rPr>
              <a:t>축소를</a:t>
            </a:r>
            <a:endParaRPr lang="en-US" altLang="ko-KR" sz="14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2060"/>
                </a:solidFill>
              </a:rPr>
              <a:t>알 수 있게 나타낸다</a:t>
            </a:r>
            <a:r>
              <a:rPr lang="en-US" altLang="ko-KR" sz="1400" b="1" dirty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002060"/>
                </a:solidFill>
              </a:rPr>
              <a:t>y_max</a:t>
            </a:r>
            <a:r>
              <a:rPr lang="en-US" altLang="ko-KR" sz="1400" b="1" dirty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>
                <a:solidFill>
                  <a:srgbClr val="002060"/>
                </a:solidFill>
              </a:rPr>
              <a:t>원영상</a:t>
            </a:r>
            <a:r>
              <a:rPr lang="ko-KR" altLang="en-US" sz="1400" b="1" dirty="0">
                <a:solidFill>
                  <a:srgbClr val="002060"/>
                </a:solidFill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</a:rPr>
              <a:t>: 400, 2</a:t>
            </a:r>
            <a:r>
              <a:rPr lang="ko-KR" altLang="en-US" sz="1400" b="1" dirty="0">
                <a:solidFill>
                  <a:srgbClr val="002060"/>
                </a:solidFill>
              </a:rPr>
              <a:t>배 </a:t>
            </a:r>
            <a:r>
              <a:rPr lang="ko-KR" altLang="en-US" sz="1400" b="1" dirty="0" err="1">
                <a:solidFill>
                  <a:srgbClr val="002060"/>
                </a:solidFill>
              </a:rPr>
              <a:t>확대영상</a:t>
            </a:r>
            <a:r>
              <a:rPr lang="ko-KR" altLang="en-US" sz="1400" b="1" dirty="0">
                <a:solidFill>
                  <a:srgbClr val="002060"/>
                </a:solidFill>
              </a:rPr>
              <a:t> </a:t>
            </a:r>
            <a:r>
              <a:rPr lang="en-US" altLang="ko-KR" sz="1400" b="1" dirty="0">
                <a:solidFill>
                  <a:srgbClr val="002060"/>
                </a:solidFill>
              </a:rPr>
              <a:t>: 800</a:t>
            </a:r>
            <a:r>
              <a:rPr lang="ko-KR" altLang="en-US" sz="1400" b="1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49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변경 </a:t>
            </a:r>
            <a:r>
              <a:rPr lang="en-US" altLang="ko-KR" dirty="0"/>
              <a:t>– Affine Transform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변환행렬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9607"/>
            <a:ext cx="8572500" cy="3095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91100" y="1560201"/>
            <a:ext cx="4315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</a:t>
            </a:r>
          </a:p>
          <a:p>
            <a:r>
              <a:rPr lang="en-US" altLang="ko-KR" sz="3200" dirty="0"/>
              <a:t>b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476750" y="19141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21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26" y="1150937"/>
            <a:ext cx="7858125" cy="3267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252" y="530233"/>
            <a:ext cx="624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픽셀 </a:t>
            </a:r>
            <a:r>
              <a:rPr lang="en-US" altLang="ko-KR" sz="2400" dirty="0"/>
              <a:t>a, b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tx</a:t>
            </a:r>
            <a:r>
              <a:rPr lang="en-US" altLang="ko-KR" sz="2400" dirty="0"/>
              <a:t>, ty</a:t>
            </a:r>
            <a:r>
              <a:rPr lang="ko-KR" altLang="en-US" sz="2400" dirty="0"/>
              <a:t>만큼 이동시키고자 할 경우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5625" y="1991626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x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590925" y="1745404"/>
            <a:ext cx="4315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a</a:t>
            </a:r>
          </a:p>
          <a:p>
            <a:r>
              <a:rPr lang="en-US" altLang="ko-KR" sz="3200" dirty="0"/>
              <a:t>b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3" y="4654935"/>
            <a:ext cx="8629650" cy="167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68527" y="1840910"/>
            <a:ext cx="4316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x </a:t>
            </a:r>
            <a:r>
              <a:rPr lang="ko-KR" altLang="en-US" sz="2800" b="1" dirty="0">
                <a:solidFill>
                  <a:srgbClr val="002060"/>
                </a:solidFill>
              </a:rPr>
              <a:t>방향으로 이동 거리 </a:t>
            </a:r>
            <a:r>
              <a:rPr lang="en-US" altLang="ko-KR" sz="2800" b="1" dirty="0" err="1">
                <a:solidFill>
                  <a:srgbClr val="002060"/>
                </a:solidFill>
              </a:rPr>
              <a:t>tx</a:t>
            </a:r>
            <a:r>
              <a:rPr lang="en-US" altLang="ko-KR" sz="2800" b="1" dirty="0">
                <a:solidFill>
                  <a:srgbClr val="002060"/>
                </a:solidFill>
              </a:rPr>
              <a:t>, </a:t>
            </a:r>
          </a:p>
          <a:p>
            <a:r>
              <a:rPr lang="en-US" altLang="ko-KR" sz="2800" b="1" dirty="0">
                <a:solidFill>
                  <a:srgbClr val="002060"/>
                </a:solidFill>
              </a:rPr>
              <a:t>y </a:t>
            </a:r>
            <a:r>
              <a:rPr lang="ko-KR" altLang="en-US" sz="2800" b="1" dirty="0">
                <a:solidFill>
                  <a:srgbClr val="002060"/>
                </a:solidFill>
              </a:rPr>
              <a:t>방향으로 이동 거리 </a:t>
            </a:r>
            <a:r>
              <a:rPr lang="en-US" altLang="ko-KR" sz="2800" b="1" dirty="0">
                <a:solidFill>
                  <a:srgbClr val="002060"/>
                </a:solidFill>
              </a:rPr>
              <a:t>ty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5625" y="5962003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영상의 원래 크기</a:t>
            </a:r>
            <a:r>
              <a:rPr lang="en-US" altLang="ko-KR" dirty="0">
                <a:solidFill>
                  <a:srgbClr val="002060"/>
                </a:solidFill>
              </a:rPr>
              <a:t>(width, height)</a:t>
            </a:r>
            <a:r>
              <a:rPr lang="ko-KR" altLang="en-US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152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" y="522287"/>
            <a:ext cx="6430595" cy="37639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411" y="30269"/>
            <a:ext cx="3625714" cy="338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411" y="3427762"/>
            <a:ext cx="3600000" cy="3384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650" y="4503051"/>
            <a:ext cx="2687345" cy="6953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75" y="4631715"/>
            <a:ext cx="3124304" cy="5666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5841" y="2262077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x </a:t>
            </a:r>
            <a:r>
              <a:rPr lang="ko-KR" altLang="en-US" dirty="0">
                <a:solidFill>
                  <a:srgbClr val="002060"/>
                </a:solidFill>
              </a:rPr>
              <a:t>방향으로 </a:t>
            </a:r>
            <a:r>
              <a:rPr lang="en-US" altLang="ko-KR" dirty="0">
                <a:solidFill>
                  <a:srgbClr val="002060"/>
                </a:solidFill>
              </a:rPr>
              <a:t>50 : </a:t>
            </a:r>
            <a:r>
              <a:rPr lang="ko-KR" altLang="en-US" dirty="0">
                <a:solidFill>
                  <a:srgbClr val="002060"/>
                </a:solidFill>
              </a:rPr>
              <a:t>우측으로 </a:t>
            </a:r>
            <a:r>
              <a:rPr lang="en-US" altLang="ko-KR" dirty="0">
                <a:solidFill>
                  <a:srgbClr val="002060"/>
                </a:solidFill>
              </a:rPr>
              <a:t>50 </a:t>
            </a:r>
            <a:r>
              <a:rPr lang="ko-KR" altLang="en-US" dirty="0">
                <a:solidFill>
                  <a:srgbClr val="002060"/>
                </a:solidFill>
              </a:rPr>
              <a:t>픽셀 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y </a:t>
            </a:r>
            <a:r>
              <a:rPr lang="ko-KR" altLang="en-US" dirty="0">
                <a:solidFill>
                  <a:srgbClr val="002060"/>
                </a:solidFill>
              </a:rPr>
              <a:t>방향으로 </a:t>
            </a:r>
            <a:r>
              <a:rPr lang="en-US" altLang="ko-KR" dirty="0">
                <a:solidFill>
                  <a:srgbClr val="002060"/>
                </a:solidFill>
              </a:rPr>
              <a:t>10 : </a:t>
            </a:r>
            <a:r>
              <a:rPr lang="ko-KR" altLang="en-US" dirty="0">
                <a:solidFill>
                  <a:srgbClr val="002060"/>
                </a:solidFill>
              </a:rPr>
              <a:t>아래로 </a:t>
            </a:r>
            <a:r>
              <a:rPr lang="en-US" altLang="ko-KR" dirty="0">
                <a:solidFill>
                  <a:srgbClr val="002060"/>
                </a:solidFill>
              </a:rPr>
              <a:t>10 </a:t>
            </a:r>
            <a:r>
              <a:rPr lang="ko-KR" altLang="en-US" dirty="0">
                <a:solidFill>
                  <a:srgbClr val="002060"/>
                </a:solidFill>
              </a:rPr>
              <a:t>픽셀</a:t>
            </a:r>
          </a:p>
        </p:txBody>
      </p:sp>
      <p:cxnSp>
        <p:nvCxnSpPr>
          <p:cNvPr id="12" name="직선 화살표 연결선 11"/>
          <p:cNvCxnSpPr>
            <a:stCxn id="10" idx="1"/>
          </p:cNvCxnSpPr>
          <p:nvPr/>
        </p:nvCxnSpPr>
        <p:spPr>
          <a:xfrm flipH="1">
            <a:off x="3743325" y="2585243"/>
            <a:ext cx="1012516" cy="56753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905375" y="2771775"/>
            <a:ext cx="200025" cy="35699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9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700087"/>
            <a:ext cx="6255753" cy="3471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928686"/>
            <a:ext cx="5519601" cy="421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4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32652</TotalTime>
  <Words>718</Words>
  <Application>Microsoft Office PowerPoint</Application>
  <PresentationFormat>와이드스크린</PresentationFormat>
  <Paragraphs>99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HY중고딕</vt:lpstr>
      <vt:lpstr>Noto Sans KR</vt:lpstr>
      <vt:lpstr>맑은 고딕</vt:lpstr>
      <vt:lpstr>Arial</vt:lpstr>
      <vt:lpstr>Office 테마</vt:lpstr>
      <vt:lpstr>interpolation(보간)</vt:lpstr>
      <vt:lpstr>cv에서 사용되는 보간 </vt:lpstr>
      <vt:lpstr>PowerPoint 프레젠테이션</vt:lpstr>
      <vt:lpstr>PowerPoint 프레젠테이션</vt:lpstr>
      <vt:lpstr>이미지 확대 CoLab</vt:lpstr>
      <vt:lpstr>위치 변경 – Affine Transform </vt:lpstr>
      <vt:lpstr>PowerPoint 프레젠테이션</vt:lpstr>
      <vt:lpstr>PowerPoint 프레젠테이션</vt:lpstr>
      <vt:lpstr>PowerPoint 프레젠테이션</vt:lpstr>
      <vt:lpstr>이미지 회전</vt:lpstr>
      <vt:lpstr>PowerPoint 프레젠테이션</vt:lpstr>
      <vt:lpstr>PowerPoint 프레젠테이션</vt:lpstr>
      <vt:lpstr>카메라 영상 출력</vt:lpstr>
      <vt:lpstr>PowerPoint 프레젠테이션</vt:lpstr>
      <vt:lpstr>PowerPoint 프레젠테이션</vt:lpstr>
      <vt:lpstr>PowerPoint 프레젠테이션</vt:lpstr>
      <vt:lpstr>Image Addition</vt:lpstr>
      <vt:lpstr>Image Subtraction</vt:lpstr>
      <vt:lpstr>이미지 합치기</vt:lpstr>
      <vt:lpstr>PowerPoint 프레젠테이션</vt:lpstr>
      <vt:lpstr>PowerPoint 프레젠테이션</vt:lpstr>
      <vt:lpstr>PowerPoint 프레젠테이션</vt:lpstr>
      <vt:lpstr>IMG Diff 차 영상 </vt:lpstr>
      <vt:lpstr>PowerPoint 프레젠테이션</vt:lpstr>
      <vt:lpstr>enumerate </vt:lpstr>
      <vt:lpstr>PowerPoint 프레젠테이션</vt:lpstr>
      <vt:lpstr>PowerPoint 프레젠테이션</vt:lpstr>
      <vt:lpstr>Threshold를 이용한 이진화 </vt:lpstr>
      <vt:lpstr>PowerPoint 프레젠테이션</vt:lpstr>
      <vt:lpstr>PowerPoint 프레젠테이션</vt:lpstr>
      <vt:lpstr>PowerPoint 프레젠테이션</vt:lpstr>
      <vt:lpstr>PowerPoint 프레젠테이션</vt:lpstr>
      <vt:lpstr>Adaptive Thresholding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Jeon Note</cp:lastModifiedBy>
  <cp:revision>346</cp:revision>
  <dcterms:created xsi:type="dcterms:W3CDTF">2020-01-21T01:45:08Z</dcterms:created>
  <dcterms:modified xsi:type="dcterms:W3CDTF">2021-10-12T08:57:48Z</dcterms:modified>
</cp:coreProperties>
</file>